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Default Extension="mp4" ContentType="video/mp4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57"/>
  </p:notesMasterIdLst>
  <p:handoutMasterIdLst>
    <p:handoutMasterId r:id="rId58"/>
  </p:handoutMasterIdLst>
  <p:sldIdLst>
    <p:sldId id="256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282" r:id="rId20"/>
    <p:sldId id="283" r:id="rId21"/>
    <p:sldId id="284" r:id="rId22"/>
    <p:sldId id="286" r:id="rId23"/>
    <p:sldId id="287" r:id="rId24"/>
    <p:sldId id="288" r:id="rId25"/>
    <p:sldId id="293" r:id="rId26"/>
    <p:sldId id="290" r:id="rId27"/>
    <p:sldId id="291" r:id="rId28"/>
    <p:sldId id="292" r:id="rId29"/>
    <p:sldId id="289" r:id="rId30"/>
    <p:sldId id="285" r:id="rId31"/>
    <p:sldId id="279" r:id="rId32"/>
    <p:sldId id="257" r:id="rId33"/>
    <p:sldId id="258" r:id="rId34"/>
    <p:sldId id="280" r:id="rId35"/>
    <p:sldId id="281" r:id="rId36"/>
    <p:sldId id="269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70" r:id="rId48"/>
    <p:sldId id="271" r:id="rId49"/>
    <p:sldId id="272" r:id="rId50"/>
    <p:sldId id="273" r:id="rId51"/>
    <p:sldId id="274" r:id="rId52"/>
    <p:sldId id="275" r:id="rId53"/>
    <p:sldId id="276" r:id="rId54"/>
    <p:sldId id="277" r:id="rId55"/>
    <p:sldId id="278" r:id="rId56"/>
  </p:sldIdLst>
  <p:sldSz cx="9144000" cy="6858000" type="screen4x3"/>
  <p:notesSz cx="7023100" cy="9309100"/>
  <p:custDataLst>
    <p:tags r:id="rId59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71D1D"/>
    <a:srgbClr val="EB2819"/>
    <a:srgbClr val="E42020"/>
    <a:srgbClr val="000000"/>
    <a:srgbClr val="EE3124"/>
    <a:srgbClr val="7F7F7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74" d="100"/>
          <a:sy n="74" d="100"/>
        </p:scale>
        <p:origin x="1248" y="60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notesMaster" Target="notesMasters/notesMaster1.xml"/><Relationship Id="rId61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1/21/2018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1/21/2018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Using Obstacle Avoidance Framework Based on Reach sets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21</a:t>
            </a:r>
            <a:r>
              <a:rPr lang="en-US" baseline="30000" dirty="0"/>
              <a:t>st</a:t>
            </a:r>
            <a:r>
              <a:rPr lang="en-US" dirty="0"/>
              <a:t> January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Emergency ACAS-XU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13113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dirty="0"/>
                  <a:t> vs. ACAS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𝑼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29" t="-12346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8" y="1171575"/>
            <a:ext cx="8291154" cy="47212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2893857" y="5930956"/>
                <a:ext cx="5911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RTCA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,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SC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−147, 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ACAS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Xu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WG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Kick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off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,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January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12, 2016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857" y="5930956"/>
                <a:ext cx="5911875" cy="276999"/>
              </a:xfrm>
              <a:prstGeom prst="rect">
                <a:avLst/>
              </a:prstGeom>
              <a:blipFill>
                <a:blip r:embed="rId4"/>
                <a:stretch>
                  <a:fillRect l="-1649" r="-144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/>
          <p:cNvSpPr/>
          <p:nvPr/>
        </p:nvSpPr>
        <p:spPr>
          <a:xfrm>
            <a:off x="5391150" y="4124325"/>
            <a:ext cx="1857375" cy="209550"/>
          </a:xfrm>
          <a:prstGeom prst="rect">
            <a:avLst/>
          </a:prstGeom>
          <a:noFill/>
          <a:ln w="25400" cap="flat" cmpd="sng" algn="ctr">
            <a:solidFill>
              <a:srgbClr val="E1261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1518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dirty="0"/>
                  <a:t> vs. ACAS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𝑼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29" t="-12346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8" y="1171575"/>
            <a:ext cx="8291154" cy="47212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2893857" y="5930956"/>
                <a:ext cx="5911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RTCA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,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SC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−147, 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ACAS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Xu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WG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Kick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off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,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January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12, 2016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857" y="5930956"/>
                <a:ext cx="5911875" cy="276999"/>
              </a:xfrm>
              <a:prstGeom prst="rect">
                <a:avLst/>
              </a:prstGeom>
              <a:blipFill>
                <a:blip r:embed="rId4"/>
                <a:stretch>
                  <a:fillRect l="-1649" r="-144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/>
          <p:cNvSpPr/>
          <p:nvPr/>
        </p:nvSpPr>
        <p:spPr>
          <a:xfrm>
            <a:off x="514578" y="1609725"/>
            <a:ext cx="1276122" cy="1057275"/>
          </a:xfrm>
          <a:prstGeom prst="rect">
            <a:avLst/>
          </a:prstGeom>
          <a:noFill/>
          <a:ln w="25400" cap="flat" cmpd="sng" algn="ctr">
            <a:solidFill>
              <a:srgbClr val="E1261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4578" y="5000625"/>
            <a:ext cx="1276122" cy="790575"/>
          </a:xfrm>
          <a:prstGeom prst="rect">
            <a:avLst/>
          </a:prstGeom>
          <a:noFill/>
          <a:ln w="25400" cap="flat" cmpd="sng" algn="ctr">
            <a:solidFill>
              <a:srgbClr val="E1261C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33543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Automatic response downfall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Depending on the communication link, it is expected that </a:t>
            </a:r>
            <a:r>
              <a:rPr lang="en-US" i="1" u="sng" dirty="0"/>
              <a:t>there may be significant latency associated with RA data transmission</a:t>
            </a:r>
            <a:r>
              <a:rPr lang="en-US" dirty="0"/>
              <a:t> to a ground-based flight crew and subsequent pilot aircraft control commands back to the aircraft in response to the RA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Loss of uplink or downlink communications </a:t>
            </a:r>
            <a:r>
              <a:rPr lang="en-US" dirty="0"/>
              <a:t>with the UAS would entirely prevent ground-controlled collision avoidance, and may also degrade collision avoidance effectiveness on other aircraft in coordinated encounters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UAS may also </a:t>
            </a:r>
            <a:r>
              <a:rPr lang="en-US" i="1" u="sng" dirty="0"/>
              <a:t>lack additional outside information</a:t>
            </a:r>
            <a:r>
              <a:rPr lang="en-US" dirty="0"/>
              <a:t>, such as visual identification of intruders, which allows pilots in manned aircraft to make real-time decisions regarding RA response.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pilot has </a:t>
            </a:r>
            <a:r>
              <a:rPr lang="en-US" i="1" u="sng" dirty="0"/>
              <a:t>the ability to override auto-response</a:t>
            </a:r>
            <a:r>
              <a:rPr lang="en-US" dirty="0"/>
              <a:t> at any time before or after the aircraft has started maneuvering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5050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TCAS/ACAS RA advisories (!Horizontal only!)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1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1024420"/>
            <a:ext cx="5987118" cy="5409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54004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 Xu 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169863" lvl="0" indent="-169863">
              <a:spcBef>
                <a:spcPct val="20000"/>
              </a:spcBef>
              <a:spcAft>
                <a:spcPct val="0"/>
              </a:spcAft>
              <a:buClr>
                <a:srgbClr val="E1261C"/>
              </a:buClr>
              <a:buFont typeface="Arial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Safety – weather avoidance, mid air collisions</a:t>
            </a:r>
          </a:p>
          <a:p>
            <a:pPr marL="457200" lvl="1" indent="-169863">
              <a:spcBef>
                <a:spcPct val="20000"/>
              </a:spcBef>
              <a:spcAft>
                <a:spcPct val="0"/>
              </a:spcAft>
              <a:buClr>
                <a:srgbClr val="707070"/>
              </a:buClr>
              <a:buFont typeface="Arial" charset="0"/>
              <a:buChar char="-"/>
            </a:pPr>
            <a:r>
              <a:rPr lang="en-US" sz="1500" dirty="0">
                <a:solidFill>
                  <a:srgbClr val="000000"/>
                </a:solidFill>
              </a:rPr>
              <a:t>Strategic layer – flight planning (Hours/10</a:t>
            </a:r>
            <a:r>
              <a:rPr lang="en-US" sz="1500" baseline="30000" dirty="0">
                <a:solidFill>
                  <a:srgbClr val="000000"/>
                </a:solidFill>
              </a:rPr>
              <a:t>ths</a:t>
            </a:r>
            <a:r>
              <a:rPr lang="en-US" sz="1500" dirty="0">
                <a:solidFill>
                  <a:srgbClr val="000000"/>
                </a:solidFill>
              </a:rPr>
              <a:t> of minutes) [Mission plan]</a:t>
            </a:r>
          </a:p>
          <a:p>
            <a:pPr marL="457200" lvl="1" indent="-169863">
              <a:spcBef>
                <a:spcPct val="20000"/>
              </a:spcBef>
              <a:spcAft>
                <a:spcPct val="0"/>
              </a:spcAft>
              <a:buClr>
                <a:srgbClr val="707070"/>
              </a:buClr>
              <a:buFont typeface="Arial" charset="0"/>
              <a:buChar char="-"/>
            </a:pPr>
            <a:r>
              <a:rPr lang="en-US" sz="1500" dirty="0">
                <a:solidFill>
                  <a:srgbClr val="000000"/>
                </a:solidFill>
              </a:rPr>
              <a:t>Tactical layer – separation (10</a:t>
            </a:r>
            <a:r>
              <a:rPr lang="en-US" sz="1500" baseline="30000" dirty="0">
                <a:solidFill>
                  <a:srgbClr val="000000"/>
                </a:solidFill>
              </a:rPr>
              <a:t>ths</a:t>
            </a:r>
            <a:r>
              <a:rPr lang="en-US" sz="1500" dirty="0">
                <a:solidFill>
                  <a:srgbClr val="000000"/>
                </a:solidFill>
              </a:rPr>
              <a:t> of minutes/minutes) [Other systems]</a:t>
            </a:r>
          </a:p>
          <a:p>
            <a:pPr marL="457200" lvl="1" indent="-169863">
              <a:spcBef>
                <a:spcPct val="20000"/>
              </a:spcBef>
              <a:spcAft>
                <a:spcPct val="0"/>
              </a:spcAft>
              <a:buClr>
                <a:srgbClr val="707070"/>
              </a:buClr>
              <a:buFont typeface="Arial" charset="0"/>
              <a:buChar char="-"/>
            </a:pPr>
            <a:r>
              <a:rPr lang="en-US" sz="1500" dirty="0">
                <a:solidFill>
                  <a:srgbClr val="000000"/>
                </a:solidFill>
              </a:rPr>
              <a:t>Emergency layer – Collision avoidance  (10</a:t>
            </a:r>
            <a:r>
              <a:rPr lang="en-US" sz="1500" baseline="30000" dirty="0">
                <a:solidFill>
                  <a:srgbClr val="000000"/>
                </a:solidFill>
              </a:rPr>
              <a:t>ths</a:t>
            </a:r>
            <a:r>
              <a:rPr lang="en-US" sz="1500" dirty="0">
                <a:solidFill>
                  <a:srgbClr val="000000"/>
                </a:solidFill>
              </a:rPr>
              <a:t>  of seconds/seconds) (ACAS)</a:t>
            </a:r>
          </a:p>
          <a:p>
            <a:pPr marL="169863" lvl="0" indent="-169863">
              <a:spcBef>
                <a:spcPct val="20000"/>
              </a:spcBef>
              <a:spcAft>
                <a:spcPct val="0"/>
              </a:spcAft>
              <a:buClr>
                <a:srgbClr val="E1261C"/>
              </a:buClr>
              <a:buFont typeface="Arial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169863" lvl="0" indent="-169863">
              <a:spcBef>
                <a:spcPct val="20000"/>
              </a:spcBef>
              <a:spcAft>
                <a:spcPct val="0"/>
              </a:spcAft>
              <a:buClr>
                <a:srgbClr val="E1261C"/>
              </a:buClr>
              <a:buFont typeface="Arial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ACAS X merits to TCAS II limitations</a:t>
            </a:r>
          </a:p>
          <a:p>
            <a:pPr marL="457200" lvl="1" indent="-169863">
              <a:spcBef>
                <a:spcPct val="20000"/>
              </a:spcBef>
              <a:spcAft>
                <a:spcPct val="0"/>
              </a:spcAft>
              <a:buClr>
                <a:srgbClr val="707070"/>
              </a:buClr>
              <a:buFont typeface="Arial" charset="0"/>
              <a:buChar char="-"/>
            </a:pPr>
            <a:r>
              <a:rPr lang="en-US" sz="1500" dirty="0">
                <a:solidFill>
                  <a:srgbClr val="000000"/>
                </a:solidFill>
              </a:rPr>
              <a:t>Reducing nuisance alert rate while improving safety</a:t>
            </a:r>
          </a:p>
          <a:p>
            <a:pPr marL="457200" lvl="1" indent="-169863">
              <a:spcBef>
                <a:spcPct val="20000"/>
              </a:spcBef>
              <a:spcAft>
                <a:spcPct val="0"/>
              </a:spcAft>
              <a:buClr>
                <a:srgbClr val="707070"/>
              </a:buClr>
              <a:buFont typeface="Arial" charset="0"/>
              <a:buChar char="-"/>
            </a:pPr>
            <a:r>
              <a:rPr lang="en-US" sz="1500" dirty="0">
                <a:solidFill>
                  <a:srgbClr val="000000"/>
                </a:solidFill>
              </a:rPr>
              <a:t>New classes of users/Adaptation to new operations</a:t>
            </a:r>
          </a:p>
          <a:p>
            <a:pPr marL="457200" lvl="1" indent="-169863">
              <a:spcBef>
                <a:spcPct val="20000"/>
              </a:spcBef>
              <a:spcAft>
                <a:spcPct val="0"/>
              </a:spcAft>
              <a:buClr>
                <a:srgbClr val="707070"/>
              </a:buClr>
              <a:buFont typeface="Arial" charset="0"/>
              <a:buChar char="-"/>
            </a:pPr>
            <a:r>
              <a:rPr lang="en-US" sz="1500" dirty="0">
                <a:solidFill>
                  <a:srgbClr val="000000"/>
                </a:solidFill>
              </a:rPr>
              <a:t>Adaptable system allowing different sensors configuration</a:t>
            </a:r>
          </a:p>
          <a:p>
            <a:pPr marL="457200" lvl="1" indent="-169863">
              <a:spcBef>
                <a:spcPct val="20000"/>
              </a:spcBef>
              <a:spcAft>
                <a:spcPct val="0"/>
              </a:spcAft>
              <a:buClr>
                <a:srgbClr val="707070"/>
              </a:buClr>
              <a:buFont typeface="Arial" charset="0"/>
              <a:buChar char="-"/>
            </a:pPr>
            <a:r>
              <a:rPr lang="en-US" sz="1500" dirty="0">
                <a:solidFill>
                  <a:srgbClr val="000000"/>
                </a:solidFill>
              </a:rPr>
              <a:t>Backward compatibility with TCAS II</a:t>
            </a:r>
          </a:p>
          <a:p>
            <a:pPr marL="457200" lvl="1" indent="-169863">
              <a:spcBef>
                <a:spcPct val="20000"/>
              </a:spcBef>
              <a:spcAft>
                <a:spcPct val="0"/>
              </a:spcAft>
              <a:buClr>
                <a:srgbClr val="707070"/>
              </a:buClr>
              <a:buFont typeface="Arial" charset="0"/>
              <a:buChar char="-"/>
            </a:pPr>
            <a:endParaRPr lang="en-US" sz="1500" dirty="0">
              <a:solidFill>
                <a:srgbClr val="000000"/>
              </a:solidFill>
            </a:endParaRPr>
          </a:p>
          <a:p>
            <a:pPr marL="169863" lvl="0" indent="-169863">
              <a:spcBef>
                <a:spcPct val="20000"/>
              </a:spcBef>
              <a:spcAft>
                <a:spcPct val="0"/>
              </a:spcAft>
              <a:buClr>
                <a:srgbClr val="E1261C"/>
              </a:buClr>
              <a:buFont typeface="Arial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ACAS Xu should guarantee that UAV system does not enter RA zone of manned aviation</a:t>
            </a:r>
          </a:p>
          <a:p>
            <a:pPr marL="169863" lvl="0" indent="-169863">
              <a:spcBef>
                <a:spcPct val="20000"/>
              </a:spcBef>
              <a:spcAft>
                <a:spcPct val="0"/>
              </a:spcAft>
              <a:buClr>
                <a:srgbClr val="E1261C"/>
              </a:buClr>
              <a:buFont typeface="Arial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169863" lvl="0" indent="-169863">
              <a:spcBef>
                <a:spcPct val="20000"/>
              </a:spcBef>
              <a:spcAft>
                <a:spcPct val="0"/>
              </a:spcAft>
              <a:buClr>
                <a:srgbClr val="E1261C"/>
              </a:buClr>
              <a:buFont typeface="Arial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ACAS Xu provides look-up table for avoidance maneuvers on horizontal/vertical separation level, which determines vehicle behavior during avoidance</a:t>
            </a:r>
          </a:p>
          <a:p>
            <a:pPr marL="169863" lvl="0" indent="-169863">
              <a:spcBef>
                <a:spcPct val="20000"/>
              </a:spcBef>
              <a:spcAft>
                <a:spcPct val="0"/>
              </a:spcAft>
              <a:buClr>
                <a:srgbClr val="E1261C"/>
              </a:buClr>
              <a:buFont typeface="Arial" charset="0"/>
              <a:buChar char="•"/>
            </a:pPr>
            <a:endParaRPr lang="en-US" sz="1700" dirty="0">
              <a:solidFill>
                <a:srgbClr val="000000"/>
              </a:solidFill>
            </a:endParaRPr>
          </a:p>
          <a:p>
            <a:pPr marL="169863" lvl="0" indent="-169863">
              <a:spcBef>
                <a:spcPct val="20000"/>
              </a:spcBef>
              <a:spcAft>
                <a:spcPct val="0"/>
              </a:spcAft>
              <a:buClr>
                <a:srgbClr val="E1261C"/>
              </a:buClr>
              <a:buFont typeface="Arial" charset="0"/>
              <a:buChar char="•"/>
            </a:pPr>
            <a:r>
              <a:rPr lang="en-US" sz="1700" dirty="0">
                <a:solidFill>
                  <a:srgbClr val="000000"/>
                </a:solidFill>
              </a:rPr>
              <a:t>ACAS Xu is designed for big UAVs which are equipped with Transponder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321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Intruder Intersection (Body volume, Spread)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588" y="1193483"/>
            <a:ext cx="6948488" cy="5446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909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Body volume intersection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dirty="0"/>
              <a:t>Intruder </a:t>
            </a:r>
            <a:r>
              <a:rPr lang="en-US" sz="2400" i="1" u="sng" dirty="0"/>
              <a:t>can have body volume</a:t>
            </a:r>
            <a:r>
              <a:rPr lang="en-US" sz="2400" dirty="0"/>
              <a:t>,</a:t>
            </a:r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Obstacle probability using polygon intersection</a:t>
            </a:r>
          </a:p>
          <a:p>
            <a:endParaRPr lang="en-US" sz="2400" dirty="0"/>
          </a:p>
          <a:p>
            <a:r>
              <a:rPr lang="en-US" sz="2400" dirty="0"/>
              <a:t>Cell radius search is implemented as spread algorithm to address time deviation intersection issues</a:t>
            </a:r>
          </a:p>
          <a:p>
            <a:endParaRPr lang="en-US" sz="2400" dirty="0"/>
          </a:p>
          <a:p>
            <a:r>
              <a:rPr lang="en-US" sz="2400" dirty="0"/>
              <a:t>Intruder body volume can be only applied to direct intersection cells</a:t>
            </a:r>
          </a:p>
          <a:p>
            <a:endParaRPr lang="en-US" sz="2400" dirty="0"/>
          </a:p>
          <a:p>
            <a:r>
              <a:rPr lang="en-US" sz="2400" dirty="0"/>
              <a:t>Example considers body radius of 1 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09969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space - Intruder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" y="856420"/>
            <a:ext cx="8887674" cy="5488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0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 - Intruder body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38" y="856420"/>
            <a:ext cx="8863967" cy="551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371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Intruder Trajectory Deviation Model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Intruder usually </a:t>
                </a:r>
                <a:r>
                  <a:rPr lang="en-US" i="1" u="sng" dirty="0"/>
                  <a:t>do not follow determined linear route </a:t>
                </a:r>
                <a:r>
                  <a:rPr lang="en-US" dirty="0"/>
                  <a:t>and have some maneuverability, in this case this property is modeled as:</a:t>
                </a:r>
              </a:p>
              <a:p>
                <a:r>
                  <a:rPr lang="en-US" dirty="0"/>
                  <a:t>Horizontal angle deviation 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- spread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/12</m:t>
                    </m:r>
                  </m:oMath>
                </a14:m>
                <a:r>
                  <a:rPr lang="en-US" dirty="0"/>
                  <a:t>]</a:t>
                </a:r>
              </a:p>
              <a:p>
                <a:r>
                  <a:rPr lang="en-US" dirty="0"/>
                  <a:t>Vertical angle deviation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𝜑</m:t>
                    </m:r>
                  </m:oMath>
                </a14:m>
                <a:r>
                  <a:rPr lang="en-US" dirty="0"/>
                  <a:t>- spread [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/16</m:t>
                    </m:r>
                  </m:oMath>
                </a14:m>
                <a:r>
                  <a:rPr lang="en-US" dirty="0"/>
                  <a:t>]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Obstacle probability is spread trough conic intersection via standard Gaussian spread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𝒩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dirty="0"/>
                  <a:t> in following manner: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6" y="3593805"/>
            <a:ext cx="3604617" cy="271013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986" y="3591809"/>
            <a:ext cx="3514982" cy="2712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046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can have nice weekend, but there is idea looming around ….</a:t>
            </a:r>
            <a:endParaRPr lang="en-US" strike="sngStrik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22530" name="Picture 2" descr="Image may contain: 1 person, sitting, drink and indoo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1" y="1193483"/>
            <a:ext cx="3846476" cy="5157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/>
          <p:cNvSpPr/>
          <p:nvPr/>
        </p:nvSpPr>
        <p:spPr>
          <a:xfrm>
            <a:off x="4507606" y="1378039"/>
            <a:ext cx="4456090" cy="229244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2534" name="Picture 6" descr="Výsledok vyhľadávania obrázkov pre dopyt messenger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7606" y="1378039"/>
            <a:ext cx="1487510" cy="1487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995116" y="1729632"/>
            <a:ext cx="2642472" cy="850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726546" y="2808704"/>
            <a:ext cx="4095482" cy="52322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270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>
                <a:solidFill>
                  <a:schemeClr val="accent2"/>
                </a:solidFill>
              </a:rPr>
              <a:t>UAV wants To chat</a:t>
            </a:r>
          </a:p>
        </p:txBody>
      </p:sp>
      <p:sp>
        <p:nvSpPr>
          <p:cNvPr id="10" name="Arrow: Up 9"/>
          <p:cNvSpPr/>
          <p:nvPr/>
        </p:nvSpPr>
        <p:spPr>
          <a:xfrm>
            <a:off x="6452315" y="3560615"/>
            <a:ext cx="643944" cy="1001754"/>
          </a:xfrm>
          <a:prstGeom prst="upArrow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pic>
        <p:nvPicPr>
          <p:cNvPr id="22532" name="Picture 4" descr="Výsledok vyhľadávania obrázkov pre dopyt iphone se on tabl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2317" y="4474679"/>
            <a:ext cx="3335271" cy="1876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/>
          <p:cNvSpPr/>
          <p:nvPr/>
        </p:nvSpPr>
        <p:spPr>
          <a:xfrm>
            <a:off x="3163890" y="5698172"/>
            <a:ext cx="2532885" cy="733663"/>
          </a:xfrm>
          <a:prstGeom prst="rightArrow">
            <a:avLst/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Look at your phone</a:t>
            </a:r>
          </a:p>
        </p:txBody>
      </p:sp>
    </p:spTree>
    <p:extLst>
      <p:ext uri="{BB962C8B-B14F-4D97-AF65-F5344CB8AC3E}">
        <p14:creationId xmlns:p14="http://schemas.microsoft.com/office/powerpoint/2010/main" val="7768766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Spread Intersection Examples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8107236" cy="521328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964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space - Intruder spread (Static)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20"/>
            <a:ext cx="8794823" cy="5448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0594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– Intruder spread (Static)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20"/>
            <a:ext cx="8973879" cy="55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600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space - Intruder spread (Timed)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64" y="856420"/>
            <a:ext cx="8637587" cy="5353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213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 Intruder spread (Timed)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20"/>
            <a:ext cx="8825023" cy="546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8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Intruder probability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b="1" i="1" dirty="0"/>
                  <a:t>In case of multiple intruders:</a:t>
                </a:r>
              </a:p>
              <a:p>
                <a:r>
                  <a:rPr lang="en-US" dirty="0"/>
                  <a:t>Each intruder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can use own fusion settings with avoidance grid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𝒜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Time fusion [static/timed],</a:t>
                </a:r>
              </a:p>
              <a:p>
                <a:pPr lvl="1"/>
                <a:r>
                  <a:rPr lang="en-US" dirty="0">
                    <a:ea typeface="Cambria Math" panose="02040503050406030204" pitchFamily="18" charset="0"/>
                  </a:rPr>
                  <a:t>Propagation [line future movements/body/spread ]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Intruder probability for cell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and multiple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…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is:</a:t>
                </a:r>
              </a:p>
              <a:p>
                <a:pPr marL="0" indent="0">
                  <a:buNone/>
                </a:pPr>
                <a:endParaRPr lang="en-US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=1−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∈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sub>
                        <m:sup/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dirty="0"/>
                  <a:t>Total obstacle probability is combination of:</a:t>
                </a:r>
              </a:p>
              <a:p>
                <a:r>
                  <a:rPr lang="en-US" dirty="0"/>
                  <a:t>Intruder obstacle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Detected static obstacle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Map obstacle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95170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6" name="Picture 2" descr="Výsledok vyhľadávania obrázkov pre dopyt management cartoon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0" t="15261" r="2947" b="1952"/>
          <a:stretch/>
        </p:blipFill>
        <p:spPr bwMode="auto">
          <a:xfrm>
            <a:off x="532340" y="1193483"/>
            <a:ext cx="8251052" cy="5069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3183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Framework Setup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532340" y="1193483"/>
                <a:ext cx="4026781" cy="1652748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/>
                  <a:t>Defender (Blue(Red))</a:t>
                </a:r>
              </a:p>
              <a:p>
                <a:r>
                  <a:rPr lang="en-US" dirty="0"/>
                  <a:t>Speed 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dirty="0"/>
                  <a:t>, Decision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Avoidance grid [Effective ACAS-XU]</a:t>
                </a:r>
              </a:p>
              <a:p>
                <a:r>
                  <a:rPr lang="en-US" dirty="0"/>
                  <a:t>Navigation grid [Effective trajectory]</a:t>
                </a:r>
              </a:p>
              <a:p>
                <a:r>
                  <a:rPr lang="en-US" dirty="0"/>
                  <a:t>Used modes: [Effective ACAS-XU]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532340" y="1193483"/>
                <a:ext cx="4026781" cy="1652748"/>
              </a:xfrm>
              <a:blipFill>
                <a:blip r:embed="rId2"/>
                <a:stretch>
                  <a:fillRect l="-1210" t="-2214" r="-756" b="-70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59" t="21193" r="31919" b="17647"/>
          <a:stretch/>
        </p:blipFill>
        <p:spPr>
          <a:xfrm>
            <a:off x="4765183" y="1275008"/>
            <a:ext cx="3696236" cy="31424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28" t="21693" r="26848" b="15642"/>
          <a:stretch/>
        </p:blipFill>
        <p:spPr>
          <a:xfrm>
            <a:off x="437881" y="3065172"/>
            <a:ext cx="4327302" cy="3219719"/>
          </a:xfrm>
          <a:prstGeom prst="rect">
            <a:avLst/>
          </a:prstGeom>
        </p:spPr>
      </p:pic>
      <p:sp>
        <p:nvSpPr>
          <p:cNvPr id="7" name="Speech Bubble: Rectangle with Corners Rounded 6"/>
          <p:cNvSpPr/>
          <p:nvPr/>
        </p:nvSpPr>
        <p:spPr>
          <a:xfrm>
            <a:off x="5078648" y="4675031"/>
            <a:ext cx="3812146" cy="408623"/>
          </a:xfrm>
          <a:prstGeom prst="wedgeRoundRectCallout">
            <a:avLst>
              <a:gd name="adj1" fmla="val -18468"/>
              <a:gd name="adj2" fmla="val -12345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Effective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078648" y="5432738"/>
            <a:ext cx="3812146" cy="408623"/>
          </a:xfrm>
          <a:prstGeom prst="wedgeRoundRectCallout">
            <a:avLst>
              <a:gd name="adj1" fmla="val -66441"/>
              <a:gd name="adj2" fmla="val -41509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Effective ACAS-XU</a:t>
            </a:r>
          </a:p>
        </p:txBody>
      </p:sp>
    </p:spTree>
    <p:extLst>
      <p:ext uri="{BB962C8B-B14F-4D97-AF65-F5344CB8AC3E}">
        <p14:creationId xmlns:p14="http://schemas.microsoft.com/office/powerpoint/2010/main" val="33919126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speed as intruder with “Right of the way”</a:t>
            </a:r>
          </a:p>
        </p:txBody>
      </p:sp>
      <p:pic>
        <p:nvPicPr>
          <p:cNvPr id="5" name="ACAS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800" t="15508" r="5538" b="1661"/>
          <a:stretch/>
        </p:blipFill>
        <p:spPr>
          <a:xfrm>
            <a:off x="-2" y="1262130"/>
            <a:ext cx="9144002" cy="48080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6185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Crash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d>
                      <m:d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dirty="0"/>
                  <a:t> evolution (Normal ACAS)</a:t>
                </a:r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29" t="-12346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9236" t="7446" r="8981" b="4379"/>
          <a:stretch/>
        </p:blipFill>
        <p:spPr>
          <a:xfrm>
            <a:off x="530352" y="1442434"/>
            <a:ext cx="8107236" cy="42360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48879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little chat with UAV…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8434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4059" y="1891898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30352" y="122219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with Corners Rounded 4"/>
          <p:cNvSpPr/>
          <p:nvPr/>
        </p:nvSpPr>
        <p:spPr>
          <a:xfrm>
            <a:off x="2220696" y="1083592"/>
            <a:ext cx="5898524" cy="715089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Lojzo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I was thinking, that you should implement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ACAS-XU avoidance mechanism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into your framework ...</a:t>
            </a:r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04076" y="2308982"/>
            <a:ext cx="7533095" cy="408623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ACAS is using avoidance trajectory tree 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avoid collisions ….</a:t>
            </a:r>
          </a:p>
        </p:txBody>
      </p:sp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30352" y="314756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/>
          <p:cNvSpPr/>
          <p:nvPr/>
        </p:nvSpPr>
        <p:spPr>
          <a:xfrm>
            <a:off x="2220696" y="3162197"/>
            <a:ext cx="5324383" cy="408623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That is our REACH set right ?</a:t>
            </a:r>
          </a:p>
        </p:txBody>
      </p:sp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60" y="3585450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04076" y="3965855"/>
            <a:ext cx="7533095" cy="408623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Well, but we are using a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different cost function for navigation 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…</a:t>
            </a:r>
          </a:p>
        </p:txBody>
      </p:sp>
      <p:pic>
        <p:nvPicPr>
          <p:cNvPr id="13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30352" y="476951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Rectangle with Corners Rounded 13"/>
          <p:cNvSpPr/>
          <p:nvPr/>
        </p:nvSpPr>
        <p:spPr>
          <a:xfrm>
            <a:off x="2220695" y="4852202"/>
            <a:ext cx="5324383" cy="408623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Switching mode control will do …</a:t>
            </a:r>
          </a:p>
        </p:txBody>
      </p:sp>
      <p:pic>
        <p:nvPicPr>
          <p:cNvPr id="15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459" y="5260825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with Corners Rounded 15"/>
          <p:cNvSpPr/>
          <p:nvPr/>
        </p:nvSpPr>
        <p:spPr>
          <a:xfrm>
            <a:off x="104076" y="5378654"/>
            <a:ext cx="7533095" cy="1021556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Well, I propose to implement Switching mode control between: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ACAS custom reach set</a:t>
            </a:r>
          </a:p>
          <a:p>
            <a:pPr marL="342900" indent="-342900" algn="ctr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Standard cost function reach set</a:t>
            </a:r>
          </a:p>
        </p:txBody>
      </p:sp>
    </p:spTree>
    <p:extLst>
      <p:ext uri="{BB962C8B-B14F-4D97-AF65-F5344CB8AC3E}">
        <p14:creationId xmlns:p14="http://schemas.microsoft.com/office/powerpoint/2010/main" val="26646317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 Setup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1775"/>
            <a:ext cx="9144000" cy="5591563"/>
          </a:xfrm>
          <a:prstGeom prst="rect">
            <a:avLst/>
          </a:prstGeom>
        </p:spPr>
      </p:pic>
      <p:sp>
        <p:nvSpPr>
          <p:cNvPr id="13" name="Left Arrow 8"/>
          <p:cNvSpPr/>
          <p:nvPr/>
        </p:nvSpPr>
        <p:spPr>
          <a:xfrm>
            <a:off x="2744901" y="1397978"/>
            <a:ext cx="1770743" cy="703384"/>
          </a:xfrm>
          <a:prstGeom prst="leftArrow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Cell (10,1,1)</a:t>
            </a:r>
          </a:p>
        </p:txBody>
      </p:sp>
      <p:sp>
        <p:nvSpPr>
          <p:cNvPr id="14" name="Left Arrow 9"/>
          <p:cNvSpPr/>
          <p:nvPr/>
        </p:nvSpPr>
        <p:spPr>
          <a:xfrm>
            <a:off x="7373257" y="1269024"/>
            <a:ext cx="1770743" cy="703384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</a:t>
            </a:r>
          </a:p>
        </p:txBody>
      </p:sp>
      <p:sp>
        <p:nvSpPr>
          <p:cNvPr id="15" name="Left Arrow 10"/>
          <p:cNvSpPr/>
          <p:nvPr/>
        </p:nvSpPr>
        <p:spPr>
          <a:xfrm>
            <a:off x="7359004" y="2255371"/>
            <a:ext cx="1770743" cy="703384"/>
          </a:xfrm>
          <a:prstGeom prst="leftArrow">
            <a:avLst/>
          </a:prstGeom>
          <a:solidFill>
            <a:srgbClr val="E71D1D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Top-Middle</a:t>
            </a:r>
          </a:p>
        </p:txBody>
      </p:sp>
      <p:sp>
        <p:nvSpPr>
          <p:cNvPr id="16" name="Left Arrow 11"/>
          <p:cNvSpPr/>
          <p:nvPr/>
        </p:nvSpPr>
        <p:spPr>
          <a:xfrm>
            <a:off x="7359336" y="3166373"/>
            <a:ext cx="1770743" cy="703384"/>
          </a:xfrm>
          <a:prstGeom prst="leftArrow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</a:t>
            </a:r>
          </a:p>
        </p:txBody>
      </p:sp>
      <p:sp>
        <p:nvSpPr>
          <p:cNvPr id="17" name="Left Arrow 12"/>
          <p:cNvSpPr/>
          <p:nvPr/>
        </p:nvSpPr>
        <p:spPr>
          <a:xfrm>
            <a:off x="7359003" y="4122945"/>
            <a:ext cx="1770743" cy="703384"/>
          </a:xfrm>
          <a:prstGeom prst="leftArrow">
            <a:avLst/>
          </a:prstGeom>
          <a:solidFill>
            <a:srgbClr val="EB2819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Bottom-middle</a:t>
            </a:r>
          </a:p>
        </p:txBody>
      </p:sp>
      <p:sp>
        <p:nvSpPr>
          <p:cNvPr id="18" name="Left Arrow 13"/>
          <p:cNvSpPr/>
          <p:nvPr/>
        </p:nvSpPr>
        <p:spPr>
          <a:xfrm>
            <a:off x="7373256" y="5056997"/>
            <a:ext cx="1770743" cy="703384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Bottom</a:t>
            </a:r>
          </a:p>
        </p:txBody>
      </p:sp>
      <p:sp>
        <p:nvSpPr>
          <p:cNvPr id="19" name="Rounded Rectangular Callout 14"/>
          <p:cNvSpPr/>
          <p:nvPr/>
        </p:nvSpPr>
        <p:spPr>
          <a:xfrm rot="16200000">
            <a:off x="-748809" y="3018970"/>
            <a:ext cx="2804746" cy="430823"/>
          </a:xfrm>
          <a:prstGeom prst="wedgeRoundRectCallout">
            <a:avLst>
              <a:gd name="adj1" fmla="val -2337"/>
              <a:gd name="adj2" fmla="val 180867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Horizontal layers</a:t>
            </a:r>
          </a:p>
        </p:txBody>
      </p:sp>
    </p:spTree>
    <p:extLst>
      <p:ext uri="{BB962C8B-B14F-4D97-AF65-F5344CB8AC3E}">
        <p14:creationId xmlns:p14="http://schemas.microsoft.com/office/powerpoint/2010/main" val="1912427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 - Legend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356" y="1074738"/>
            <a:ext cx="9144000" cy="5138057"/>
          </a:xfrm>
          <a:prstGeom prst="rect">
            <a:avLst/>
          </a:prstGeom>
        </p:spPr>
      </p:pic>
      <p:sp>
        <p:nvSpPr>
          <p:cNvPr id="6" name="Rounded Rectangular Callout 5"/>
          <p:cNvSpPr/>
          <p:nvPr/>
        </p:nvSpPr>
        <p:spPr>
          <a:xfrm>
            <a:off x="888024" y="859326"/>
            <a:ext cx="2804746" cy="430823"/>
          </a:xfrm>
          <a:prstGeom prst="wedgeRoundRectCallou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sp>
        <p:nvSpPr>
          <p:cNvPr id="7" name="Rounded Rectangular Callout 6"/>
          <p:cNvSpPr/>
          <p:nvPr/>
        </p:nvSpPr>
        <p:spPr>
          <a:xfrm>
            <a:off x="5336932" y="855553"/>
            <a:ext cx="2804746" cy="430823"/>
          </a:xfrm>
          <a:prstGeom prst="wedgeRoundRectCallout">
            <a:avLst>
              <a:gd name="adj1" fmla="val -90112"/>
              <a:gd name="adj2" fmla="val 182908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Reachability = 0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811824" y="5922976"/>
            <a:ext cx="2804746" cy="430823"/>
          </a:xfrm>
          <a:prstGeom prst="wedgeRoundRectCallout">
            <a:avLst>
              <a:gd name="adj1" fmla="val 75405"/>
              <a:gd name="adj2" fmla="val -351786"/>
              <a:gd name="adj3" fmla="val 16667"/>
            </a:avLst>
          </a:prstGeom>
          <a:solidFill>
            <a:schemeClr val="accent2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Reachability &lt; 1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5553809" y="5867243"/>
            <a:ext cx="2804746" cy="430823"/>
          </a:xfrm>
          <a:prstGeom prst="wedgeRoundRectCallout">
            <a:avLst>
              <a:gd name="adj1" fmla="val -68482"/>
              <a:gd name="adj2" fmla="val -329337"/>
              <a:gd name="adj3" fmla="val 16667"/>
            </a:avLst>
          </a:prstGeom>
          <a:solidFill>
            <a:srgbClr val="00B050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Reachability = 1 </a:t>
            </a:r>
          </a:p>
        </p:txBody>
      </p:sp>
      <p:sp>
        <p:nvSpPr>
          <p:cNvPr id="10" name="Rounded Rectangular Callout 9"/>
          <p:cNvSpPr/>
          <p:nvPr/>
        </p:nvSpPr>
        <p:spPr>
          <a:xfrm rot="16200000">
            <a:off x="-964221" y="3018969"/>
            <a:ext cx="2804746" cy="430823"/>
          </a:xfrm>
          <a:prstGeom prst="wedgeRoundRectCallout">
            <a:avLst>
              <a:gd name="adj1" fmla="val -32745"/>
              <a:gd name="adj2" fmla="val 174745"/>
              <a:gd name="adj3" fmla="val 16667"/>
            </a:avLst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Middle layer</a:t>
            </a:r>
          </a:p>
        </p:txBody>
      </p:sp>
    </p:spTree>
    <p:extLst>
      <p:ext uri="{BB962C8B-B14F-4D97-AF65-F5344CB8AC3E}">
        <p14:creationId xmlns:p14="http://schemas.microsoft.com/office/powerpoint/2010/main" val="4270114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5 (Obstacle Space)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4093" cy="53880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967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6 (Obstacle Space)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1125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7 (Obstacle Space)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35195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8 (Obstacle Space)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4092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9 (Obstacle Space)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755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10 (Obstacle Space)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0222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11 (Obstacle Space)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7" cy="5385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46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12 (Obstacle Space)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14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 in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3200" dirty="0"/>
              <a:t>Implement ACAS emergency avoidance in current Obstacle avoidance framework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4287" y="3605805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/>
          <p:cNvSpPr/>
          <p:nvPr/>
        </p:nvSpPr>
        <p:spPr>
          <a:xfrm>
            <a:off x="270457" y="2339697"/>
            <a:ext cx="7533095" cy="2553891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we need Rule Engine to do That ...</a:t>
            </a:r>
          </a:p>
          <a:p>
            <a:r>
              <a:rPr 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Some features like cost based decisions can be covered under current framework: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ACAS avoidance tree </a:t>
            </a:r>
            <a:r>
              <a:rPr 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– just favor vertical separation instead vertical.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Other cost based avoidance rules…</a:t>
            </a:r>
          </a:p>
        </p:txBody>
      </p:sp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30352" y="542712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with Corners Rounded 7"/>
          <p:cNvSpPr/>
          <p:nvPr/>
        </p:nvSpPr>
        <p:spPr>
          <a:xfrm>
            <a:off x="2220696" y="5390681"/>
            <a:ext cx="4192983" cy="510778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Lets gather ingredients…</a:t>
            </a:r>
          </a:p>
        </p:txBody>
      </p:sp>
    </p:spTree>
    <p:extLst>
      <p:ext uri="{BB962C8B-B14F-4D97-AF65-F5344CB8AC3E}">
        <p14:creationId xmlns:p14="http://schemas.microsoft.com/office/powerpoint/2010/main" val="113324420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13 (Obstacle Space)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4630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14 (Obstacle Space)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8315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7 (Reachable Space)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7488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8 (Reachable Space)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</p:spTree>
    <p:extLst>
      <p:ext uri="{BB962C8B-B14F-4D97-AF65-F5344CB8AC3E}">
        <p14:creationId xmlns:p14="http://schemas.microsoft.com/office/powerpoint/2010/main" val="30862224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9 (Reachable Space)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</p:spTree>
    <p:extLst>
      <p:ext uri="{BB962C8B-B14F-4D97-AF65-F5344CB8AC3E}">
        <p14:creationId xmlns:p14="http://schemas.microsoft.com/office/powerpoint/2010/main" val="33465355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10 (Reachable Space)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</p:spTree>
    <p:extLst>
      <p:ext uri="{BB962C8B-B14F-4D97-AF65-F5344CB8AC3E}">
        <p14:creationId xmlns:p14="http://schemas.microsoft.com/office/powerpoint/2010/main" val="29523384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11 (Reachable Space)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</p:spTree>
    <p:extLst>
      <p:ext uri="{BB962C8B-B14F-4D97-AF65-F5344CB8AC3E}">
        <p14:creationId xmlns:p14="http://schemas.microsoft.com/office/powerpoint/2010/main" val="28960076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12 (Reachable Space)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</p:spTree>
    <p:extLst>
      <p:ext uri="{BB962C8B-B14F-4D97-AF65-F5344CB8AC3E}">
        <p14:creationId xmlns:p14="http://schemas.microsoft.com/office/powerpoint/2010/main" val="305212942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13 (Reachable Space)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</p:spTree>
    <p:extLst>
      <p:ext uri="{BB962C8B-B14F-4D97-AF65-F5344CB8AC3E}">
        <p14:creationId xmlns:p14="http://schemas.microsoft.com/office/powerpoint/2010/main" val="34792974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Frame 14 (Reachable Space)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20"/>
            <a:ext cx="7181088" cy="5385816"/>
          </a:xfrm>
        </p:spPr>
      </p:pic>
    </p:spTree>
    <p:extLst>
      <p:ext uri="{BB962C8B-B14F-4D97-AF65-F5344CB8AC3E}">
        <p14:creationId xmlns:p14="http://schemas.microsoft.com/office/powerpoint/2010/main" val="3167157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Prefer the vertical separation …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532340" y="1180604"/>
                <a:ext cx="8046720" cy="4846320"/>
              </a:xfrm>
            </p:spPr>
            <p:txBody>
              <a:bodyPr/>
              <a:lstStyle/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r>
                  <a:rPr lang="en-US" sz="2200" dirty="0"/>
                  <a:t>Let us take the </a:t>
                </a:r>
                <a:r>
                  <a:rPr lang="en-US" sz="2200" i="1" u="sng" dirty="0"/>
                  <a:t>Trajectory from Reach set</a:t>
                </a:r>
                <a:r>
                  <a:rPr lang="en-US" sz="22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𝑇𝑟𝑎𝑗𝑒𝑐𝑡𝑜𝑟𝑦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𝑖𝑛𝑖𝑡𝑖𝑎𝑙𝑆𝑡𝑎𝑡𝑒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𝑀𝑜𝑣𝑒𝑚𝑒𝑛𝑡𝑠</m:t>
                          </m:r>
                        </m:e>
                      </m:d>
                    </m:oMath>
                  </m:oMathPara>
                </a14:m>
                <a:endParaRPr lang="en-US" sz="2200" b="0" dirty="0"/>
              </a:p>
              <a:p>
                <a:pPr marL="0" indent="0">
                  <a:buNone/>
                </a:pPr>
                <a:r>
                  <a:rPr lang="en-US" sz="2200" dirty="0"/>
                  <a:t>Then one can take </a:t>
                </a:r>
                <a14:m>
                  <m:oMath xmlns:m="http://schemas.openxmlformats.org/officeDocument/2006/math">
                    <m:r>
                      <a:rPr lang="en-US" sz="2200" b="0" i="1" smtClean="0">
                        <a:latin typeface="Cambria Math" panose="02040503050406030204" pitchFamily="18" charset="0"/>
                      </a:rPr>
                      <m:t>𝑀𝑜𝑣𝑒𝑚𝑒𝑛𝑡𝑠</m:t>
                    </m:r>
                  </m:oMath>
                </a14:m>
                <a:r>
                  <a:rPr lang="en-US" sz="2200" dirty="0"/>
                  <a:t> and </a:t>
                </a:r>
                <a:r>
                  <a:rPr lang="en-US" sz="2200" i="1" u="sng" dirty="0"/>
                  <a:t>just count them</a:t>
                </a:r>
                <a:r>
                  <a:rPr lang="en-US" sz="2200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𝑃𝑒𝑟𝑓𝑜𝑟𝑚𝑎𝑛𝑐𝑒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=∑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𝑅𝑖𝑔h𝑡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+∑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𝐷𝑜𝑤𝑛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−∑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𝐿𝑒𝑓𝑡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−∑</m:t>
                      </m:r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𝑈𝑝</m:t>
                      </m:r>
                    </m:oMath>
                  </m:oMathPara>
                </a14:m>
                <a:endParaRPr lang="en-US" sz="2200" b="0" dirty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:endParaRPr lang="en-US" sz="2200" b="0" dirty="0"/>
              </a:p>
              <a:p>
                <a:pPr marL="0" indent="0">
                  <a:buNone/>
                </a:pPr>
                <a:r>
                  <a:rPr lang="en-US" sz="2200" dirty="0"/>
                  <a:t>Then we can do it also: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b="0" i="1" smtClean="0">
                          <a:latin typeface="Cambria Math" panose="02040503050406030204" pitchFamily="18" charset="0"/>
                        </a:rPr>
                        <m:t>𝐴𝐶𝐴𝑆</m:t>
                      </m:r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𝑃𝑒𝑟𝑓𝑜𝑟𝑚𝑎𝑛𝑐𝑒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𝐼𝑛𝑖𝑡𝑖𝑎𝑙𝑃𝑜𝑠𝑖𝑡𝑖𝑜𝑛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2200" b="0" i="1" smtClean="0">
                              <a:latin typeface="Cambria Math" panose="02040503050406030204" pitchFamily="18" charset="0"/>
                            </a:rPr>
                            <m:t>𝐹𝑖𝑛𝑎𝑙𝑃𝑜𝑠𝑖𝑡𝑖𝑜𝑛</m:t>
                          </m:r>
                        </m:e>
                      </m:d>
                    </m:oMath>
                  </m:oMathPara>
                </a14:m>
                <a:endParaRPr lang="en-US" sz="2200" b="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532340" y="1180604"/>
                <a:ext cx="8046720" cy="4846320"/>
              </a:xfrm>
              <a:blipFill>
                <a:blip r:embed="rId2"/>
                <a:stretch>
                  <a:fillRect l="-9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090" y="1248006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/>
          <p:cNvSpPr/>
          <p:nvPr/>
        </p:nvSpPr>
        <p:spPr>
          <a:xfrm>
            <a:off x="297260" y="1256035"/>
            <a:ext cx="7533095" cy="442674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Cost function </a:t>
            </a:r>
            <a:r>
              <a:rPr lang="en-US" sz="2000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– go right and down </a:t>
            </a:r>
            <a:r>
              <a:rPr lang="en-US" sz="2000" i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preffered</a:t>
            </a:r>
            <a:r>
              <a:rPr lang="en-US" sz="2000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movement direction</a:t>
            </a:r>
          </a:p>
        </p:txBody>
      </p:sp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297260" y="3459321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with Corners Rounded 7"/>
          <p:cNvSpPr/>
          <p:nvPr/>
        </p:nvSpPr>
        <p:spPr>
          <a:xfrm>
            <a:off x="1987604" y="3422873"/>
            <a:ext cx="7006221" cy="510778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</a:t>
            </a:r>
            <a:r>
              <a:rPr lang="en-US" sz="240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Lojzo</a:t>
            </a:r>
            <a:r>
              <a:rPr 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ACAS defines performance criterion</a:t>
            </a:r>
          </a:p>
        </p:txBody>
      </p:sp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297260" y="485718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/>
          <p:cNvSpPr/>
          <p:nvPr/>
        </p:nvSpPr>
        <p:spPr>
          <a:xfrm>
            <a:off x="1987604" y="4820735"/>
            <a:ext cx="7006221" cy="510778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</a:t>
            </a:r>
            <a:r>
              <a:rPr lang="en-US" sz="2400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Lojzo</a:t>
            </a:r>
            <a:r>
              <a:rPr 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ACAS tree is defined differently</a:t>
            </a:r>
          </a:p>
        </p:txBody>
      </p:sp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7091" y="5383032"/>
            <a:ext cx="857050" cy="1064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297259" y="5657815"/>
            <a:ext cx="7533095" cy="442674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Yes you are right, Let us define switching control</a:t>
            </a:r>
            <a:endParaRPr lang="en-US" sz="2000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0126433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8107236" cy="498610"/>
          </a:xfrm>
        </p:spPr>
        <p:txBody>
          <a:bodyPr/>
          <a:lstStyle/>
          <a:p>
            <a:r>
              <a:rPr lang="en-US" dirty="0"/>
              <a:t>Slower speed as intruder with “Right of the way”</a:t>
            </a:r>
            <a:endParaRPr lang="en-US" dirty="0"/>
          </a:p>
        </p:txBody>
      </p:sp>
      <p:pic>
        <p:nvPicPr>
          <p:cNvPr id="5" name="ACAS-Fast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7995" t="18507" r="6500" b="2528"/>
          <a:stretch/>
        </p:blipFill>
        <p:spPr>
          <a:xfrm>
            <a:off x="-1" y="1906074"/>
            <a:ext cx="9144001" cy="33485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3242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Crash distance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𝒄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𝒕</m:t>
                        </m:r>
                      </m:e>
                    </m:d>
                  </m:oMath>
                </a14:m>
                <a:r>
                  <a:rPr lang="en-US" dirty="0"/>
                  <a:t> evolution (Normal ACAS)</a:t>
                </a:r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29" t="-12346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 rotWithShape="1">
          <a:blip r:embed="rId3"/>
          <a:srcRect l="9395" t="7115" r="8021"/>
          <a:stretch/>
        </p:blipFill>
        <p:spPr>
          <a:xfrm>
            <a:off x="0" y="1455312"/>
            <a:ext cx="9144000" cy="498419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69968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Switching control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sz="2400" b="1" i="1" u="sng" dirty="0"/>
                  <a:t>Condition:</a:t>
                </a:r>
              </a:p>
              <a:p>
                <a:pPr marL="0" indent="0">
                  <a:buNone/>
                </a:pPr>
                <a:r>
                  <a:rPr lang="en-US" sz="2400" dirty="0"/>
                  <a:t>	When you </a:t>
                </a:r>
                <a:r>
                  <a:rPr lang="en-US" sz="2400" i="1" u="sng" dirty="0"/>
                  <a:t>receive ADS-B in your action radius</a:t>
                </a:r>
                <a:r>
                  <a:rPr lang="en-US" sz="2400" dirty="0"/>
                  <a:t>:</a:t>
                </a:r>
              </a:p>
              <a:p>
                <a:pPr marL="0" indent="0">
                  <a:buNone/>
                </a:pPr>
                <a:r>
                  <a:rPr lang="en-US" sz="2400" dirty="0"/>
                  <a:t>			Switch to “ACAS Reach Set”</a:t>
                </a:r>
              </a:p>
              <a:p>
                <a:pPr marL="0" indent="0">
                  <a:buNone/>
                </a:pPr>
                <a:r>
                  <a:rPr lang="en-US" sz="2400" dirty="0"/>
                  <a:t>	</a:t>
                </a:r>
                <a:r>
                  <a:rPr lang="en-US" sz="2400" i="1" u="sng" dirty="0"/>
                  <a:t>Otherwise:</a:t>
                </a:r>
              </a:p>
              <a:p>
                <a:pPr marL="0" indent="0">
                  <a:buNone/>
                </a:pPr>
                <a:r>
                  <a:rPr lang="en-US" sz="2400" dirty="0"/>
                  <a:t>			Use “Navigation Reach Set”</a:t>
                </a:r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𝑈𝐴𝑉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𝐼𝑛𝑡𝑟𝑢𝑑𝑒𝑟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[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𝑓𝑒𝑒𝑡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1136" t="-8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297260" y="354353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/>
          <p:cNvSpPr/>
          <p:nvPr/>
        </p:nvSpPr>
        <p:spPr>
          <a:xfrm>
            <a:off x="1987604" y="3507090"/>
            <a:ext cx="7006221" cy="510778"/>
          </a:xfrm>
          <a:prstGeom prst="wedgeRoundRectCallout">
            <a:avLst>
              <a:gd name="adj1" fmla="val -55986"/>
              <a:gd name="adj2" fmla="val -5939"/>
              <a:gd name="adj3" fmla="val 16667"/>
            </a:avLst>
          </a:prstGeom>
          <a:solidFill>
            <a:schemeClr val="accent3"/>
          </a:solidFill>
          <a:ln w="12700">
            <a:solidFill>
              <a:schemeClr val="accent3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That can do, what if different condition is given ?</a:t>
            </a:r>
          </a:p>
        </p:txBody>
      </p:sp>
      <p:pic>
        <p:nvPicPr>
          <p:cNvPr id="7" name="Picture 2" descr="No automatic alt text availabl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0692" y="4158631"/>
            <a:ext cx="1036735" cy="1287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with Corners Rounded 7"/>
          <p:cNvSpPr/>
          <p:nvPr/>
        </p:nvSpPr>
        <p:spPr>
          <a:xfrm>
            <a:off x="359645" y="4410925"/>
            <a:ext cx="7533095" cy="783193"/>
          </a:xfrm>
          <a:prstGeom prst="wedgeRoundRectCallout">
            <a:avLst>
              <a:gd name="adj1" fmla="val 51862"/>
              <a:gd name="adj2" fmla="val 24661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ACAS</a:t>
            </a:r>
            <a:r>
              <a:rPr lang="en-US" sz="2000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is still under </a:t>
            </a:r>
            <a:r>
              <a:rPr lang="en-US" sz="2000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development,</a:t>
            </a:r>
            <a:r>
              <a:rPr lang="en-US" sz="200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for this time let say that condition can be satisfied by hardcoded distance condition</a:t>
            </a:r>
            <a:endParaRPr lang="en-US" sz="2000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82270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(Next generation safety framework)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2" descr="Výsledok vyhľadávania obrázkov pre dopyt big UAV white backgroun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9275" y="856420"/>
            <a:ext cx="5618379" cy="283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big UAV white background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4" t="33211" r="4476" b="15227"/>
          <a:stretch/>
        </p:blipFill>
        <p:spPr bwMode="auto">
          <a:xfrm>
            <a:off x="218666" y="3652408"/>
            <a:ext cx="5645042" cy="2514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Výsledok vyhľadávania obrázkov pre dopyt x8 uav skywalk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30" t="5249" r="20409" b="8903"/>
          <a:stretch/>
        </p:blipFill>
        <p:spPr bwMode="auto">
          <a:xfrm>
            <a:off x="6307995" y="3652408"/>
            <a:ext cx="2319317" cy="22855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607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this ACAS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577" y="856420"/>
            <a:ext cx="8219847" cy="5539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7450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ACAS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𝑨</m:t>
                        </m:r>
                      </m:sub>
                    </m:sSub>
                  </m:oMath>
                </a14:m>
                <a:r>
                  <a:rPr lang="en-US" dirty="0"/>
                  <a:t> vs. ACAS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𝑼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429" t="-12346" b="-29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578" y="1171575"/>
            <a:ext cx="8291154" cy="47212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2893857" y="5930956"/>
                <a:ext cx="591187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RTCA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,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SC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−147, 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ACAS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Xu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WG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Kick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−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off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, 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January</m:t>
                      </m:r>
                      <m:r>
                        <m:rPr>
                          <m:nor/>
                        </m:rPr>
                        <a:rPr lang="en-US">
                          <a:solidFill>
                            <a:srgbClr val="000000"/>
                          </a:solidFill>
                          <a:latin typeface="Arial" charset="0"/>
                          <a:cs typeface="+mn-cs"/>
                        </a:rPr>
                        <m:t> 12, 2016</m:t>
                      </m:r>
                    </m:oMath>
                  </m:oMathPara>
                </a14:m>
                <a:endParaRPr lang="en-US" dirty="0">
                  <a:solidFill>
                    <a:srgbClr val="000000"/>
                  </a:solidFill>
                  <a:latin typeface="Arial" charset="0"/>
                  <a:cs typeface="+mn-cs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3857" y="5930956"/>
                <a:ext cx="5911875" cy="276999"/>
              </a:xfrm>
              <a:prstGeom prst="rect">
                <a:avLst/>
              </a:prstGeom>
              <a:blipFill>
                <a:blip r:embed="rId4"/>
                <a:stretch>
                  <a:fillRect l="-1649" r="-144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213769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138</TotalTime>
  <Words>1274</Words>
  <Application>Microsoft Office PowerPoint</Application>
  <PresentationFormat>On-screen Show (4:3)</PresentationFormat>
  <Paragraphs>219</Paragraphs>
  <Slides>51</Slides>
  <Notes>0</Notes>
  <HiddenSlides>0</HiddenSlides>
  <MMClips>2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You can have nice weekend, but there is idea looming around ….</vt:lpstr>
      <vt:lpstr>A little chat with UAV…</vt:lpstr>
      <vt:lpstr>Idea in nutshell</vt:lpstr>
      <vt:lpstr>Prefer the vertical separation …</vt:lpstr>
      <vt:lpstr>Switching control</vt:lpstr>
      <vt:lpstr>ACAS-Xu (Next generation safety framework)</vt:lpstr>
      <vt:lpstr>What is this ACAS ?</vt:lpstr>
      <vt:lpstr>ACAS X_A vs. ACAS X_U</vt:lpstr>
      <vt:lpstr>ACAS X_A vs. ACAS X_U</vt:lpstr>
      <vt:lpstr>ACAS X_A vs. ACAS X_U</vt:lpstr>
      <vt:lpstr>Automatic response downfall</vt:lpstr>
      <vt:lpstr>TCAS/ACAS RA advisories (!Horizontal only!)</vt:lpstr>
      <vt:lpstr>ACAS Xu Summary</vt:lpstr>
      <vt:lpstr>Intruder Intersection (Body volume, Spread)</vt:lpstr>
      <vt:lpstr>Body volume intersection</vt:lpstr>
      <vt:lpstr>Obstacle space - Intruder body</vt:lpstr>
      <vt:lpstr>Reach set approximation - Intruder body</vt:lpstr>
      <vt:lpstr>Intruder Trajectory Deviation Model</vt:lpstr>
      <vt:lpstr>Spread Intersection Examples</vt:lpstr>
      <vt:lpstr>Obstacle space - Intruder spread (Static)</vt:lpstr>
      <vt:lpstr>Reach set – Intruder spread (Static)</vt:lpstr>
      <vt:lpstr>Obstacle space - Intruder spread (Timed)</vt:lpstr>
      <vt:lpstr>Reach set - Intruder spread (Timed)</vt:lpstr>
      <vt:lpstr>Intruder probability calculation</vt:lpstr>
      <vt:lpstr>Simulations</vt:lpstr>
      <vt:lpstr>Avoidance Framework Setup</vt:lpstr>
      <vt:lpstr>Same speed as intruder with “Right of the way”</vt:lpstr>
      <vt:lpstr>Crash distance d_c (t) evolution (Normal ACAS)</vt:lpstr>
      <vt:lpstr>Avoidance Grid Setup</vt:lpstr>
      <vt:lpstr>Avoidance Grid - Legend</vt:lpstr>
      <vt:lpstr>Decision Frame 5 (Obstacle Space)</vt:lpstr>
      <vt:lpstr>Decision Frame 6 (Obstacle Space)</vt:lpstr>
      <vt:lpstr>Decision Frame 7 (Obstacle Space)</vt:lpstr>
      <vt:lpstr>Decision Frame 8 (Obstacle Space)</vt:lpstr>
      <vt:lpstr>Decision Frame 9 (Obstacle Space)</vt:lpstr>
      <vt:lpstr>Decision Frame 10 (Obstacle Space)</vt:lpstr>
      <vt:lpstr>Decision Frame 11 (Obstacle Space)</vt:lpstr>
      <vt:lpstr>Decision Frame 12 (Obstacle Space)</vt:lpstr>
      <vt:lpstr>Decision Frame 13 (Obstacle Space)</vt:lpstr>
      <vt:lpstr>Decision Frame 14 (Obstacle Space)</vt:lpstr>
      <vt:lpstr>Decision Frame 7 (Reachable Space)</vt:lpstr>
      <vt:lpstr>Decision Frame 8 (Reachable Space)</vt:lpstr>
      <vt:lpstr>Decision Frame 9 (Reachable Space)</vt:lpstr>
      <vt:lpstr>Decision Frame 10 (Reachable Space)</vt:lpstr>
      <vt:lpstr>Decision Frame 11 (Reachable Space)</vt:lpstr>
      <vt:lpstr>Decision Frame 12 (Reachable Space)</vt:lpstr>
      <vt:lpstr>Decision Frame 13 (Reachable Space)</vt:lpstr>
      <vt:lpstr>Decision Frame 14 (Reachable Space)</vt:lpstr>
      <vt:lpstr>Slower speed as intruder with “Right of the way”</vt:lpstr>
      <vt:lpstr>Crash distance d_c (t) evolution (Normal ACAS)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33</cp:revision>
  <cp:lastPrinted>2015-07-29T21:30:37Z</cp:lastPrinted>
  <dcterms:created xsi:type="dcterms:W3CDTF">2017-09-21T08:49:16Z</dcterms:created>
  <dcterms:modified xsi:type="dcterms:W3CDTF">2018-01-21T17:15:51Z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